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2" r:id="rId10"/>
    <p:sldId id="261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EECT-111\week%2011\Lecture%2018%20class%20calculatio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EECT-111\week%2014\Lecture%2014%20class%20wor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Xc for 0.47uf Capacitor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circle"/>
            <c:size val="3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glow rad="63500">
                  <a:schemeClr val="accent1">
                    <a:satMod val="175000"/>
                    <a:alpha val="25000"/>
                  </a:schemeClr>
                </a:glow>
              </a:effectLst>
            </c:spPr>
          </c:marker>
          <c:xVal>
            <c:numRef>
              <c:f>'Slide 3'!$A$3:$A$39</c:f>
              <c:numCache>
                <c:formatCode>##0.0E+0</c:formatCode>
                <c:ptCount val="37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2000</c:v>
                </c:pt>
                <c:pt idx="11">
                  <c:v>3000</c:v>
                </c:pt>
                <c:pt idx="12">
                  <c:v>4000</c:v>
                </c:pt>
                <c:pt idx="13">
                  <c:v>5000</c:v>
                </c:pt>
                <c:pt idx="14">
                  <c:v>6000</c:v>
                </c:pt>
                <c:pt idx="15">
                  <c:v>7000</c:v>
                </c:pt>
                <c:pt idx="16">
                  <c:v>8000</c:v>
                </c:pt>
                <c:pt idx="17">
                  <c:v>9000</c:v>
                </c:pt>
                <c:pt idx="18">
                  <c:v>10000</c:v>
                </c:pt>
                <c:pt idx="19">
                  <c:v>20000</c:v>
                </c:pt>
                <c:pt idx="20">
                  <c:v>30000</c:v>
                </c:pt>
                <c:pt idx="21">
                  <c:v>40000</c:v>
                </c:pt>
                <c:pt idx="22">
                  <c:v>50000</c:v>
                </c:pt>
                <c:pt idx="23">
                  <c:v>60000</c:v>
                </c:pt>
                <c:pt idx="24">
                  <c:v>70000</c:v>
                </c:pt>
                <c:pt idx="25">
                  <c:v>80000</c:v>
                </c:pt>
                <c:pt idx="26">
                  <c:v>90000</c:v>
                </c:pt>
                <c:pt idx="27">
                  <c:v>100000</c:v>
                </c:pt>
                <c:pt idx="28">
                  <c:v>200000</c:v>
                </c:pt>
                <c:pt idx="29">
                  <c:v>300000</c:v>
                </c:pt>
                <c:pt idx="30">
                  <c:v>400000</c:v>
                </c:pt>
                <c:pt idx="31">
                  <c:v>500000</c:v>
                </c:pt>
                <c:pt idx="32">
                  <c:v>600000</c:v>
                </c:pt>
                <c:pt idx="33">
                  <c:v>700000</c:v>
                </c:pt>
                <c:pt idx="34">
                  <c:v>800000</c:v>
                </c:pt>
                <c:pt idx="35">
                  <c:v>900000</c:v>
                </c:pt>
                <c:pt idx="36">
                  <c:v>1000000</c:v>
                </c:pt>
              </c:numCache>
            </c:numRef>
          </c:xVal>
          <c:yVal>
            <c:numRef>
              <c:f>'Slide 3'!$B$3:$B$39</c:f>
              <c:numCache>
                <c:formatCode>##0.0E+0</c:formatCode>
                <c:ptCount val="37"/>
                <c:pt idx="0">
                  <c:v>3386.2753849339438</c:v>
                </c:pt>
                <c:pt idx="1">
                  <c:v>1693.1376924669719</c:v>
                </c:pt>
                <c:pt idx="2">
                  <c:v>1128.7584616446479</c:v>
                </c:pt>
                <c:pt idx="3" formatCode="0.0">
                  <c:v>846.56884623348594</c:v>
                </c:pt>
                <c:pt idx="4" formatCode="0.0">
                  <c:v>677.25507698678871</c:v>
                </c:pt>
                <c:pt idx="5" formatCode="0.0">
                  <c:v>564.37923082232396</c:v>
                </c:pt>
                <c:pt idx="6" formatCode="0.0">
                  <c:v>483.75362641913483</c:v>
                </c:pt>
                <c:pt idx="7" formatCode="0.0">
                  <c:v>423.28442311674297</c:v>
                </c:pt>
                <c:pt idx="8" formatCode="0.0">
                  <c:v>376.25282054821594</c:v>
                </c:pt>
                <c:pt idx="9" formatCode="0.0">
                  <c:v>338.62753849339435</c:v>
                </c:pt>
                <c:pt idx="10" formatCode="0.0">
                  <c:v>169.31376924669718</c:v>
                </c:pt>
                <c:pt idx="11" formatCode="0.0">
                  <c:v>112.87584616446479</c:v>
                </c:pt>
                <c:pt idx="12" formatCode="0.0">
                  <c:v>84.656884623348589</c:v>
                </c:pt>
                <c:pt idx="13" formatCode="0.0">
                  <c:v>67.725507698678868</c:v>
                </c:pt>
                <c:pt idx="14" formatCode="0.0">
                  <c:v>56.437923082232395</c:v>
                </c:pt>
                <c:pt idx="15" formatCode="0.0">
                  <c:v>48.375362641913483</c:v>
                </c:pt>
                <c:pt idx="16" formatCode="0.0">
                  <c:v>42.328442311674294</c:v>
                </c:pt>
                <c:pt idx="17" formatCode="0.0">
                  <c:v>37.625282054821596</c:v>
                </c:pt>
                <c:pt idx="18" formatCode="0.0">
                  <c:v>33.862753849339434</c:v>
                </c:pt>
                <c:pt idx="19" formatCode="0.0">
                  <c:v>16.931376924669717</c:v>
                </c:pt>
                <c:pt idx="20" formatCode="0.0">
                  <c:v>11.287584616446479</c:v>
                </c:pt>
                <c:pt idx="21" formatCode="0.0">
                  <c:v>8.4656884623348585</c:v>
                </c:pt>
                <c:pt idx="22" formatCode="0.0">
                  <c:v>6.7725507698678866</c:v>
                </c:pt>
                <c:pt idx="23" formatCode="0.0">
                  <c:v>5.6437923082232393</c:v>
                </c:pt>
                <c:pt idx="24" formatCode="0.0">
                  <c:v>4.837536264191348</c:v>
                </c:pt>
                <c:pt idx="25" formatCode="0.0">
                  <c:v>4.2328442311674292</c:v>
                </c:pt>
                <c:pt idx="26" formatCode="0.0">
                  <c:v>3.7625282054821589</c:v>
                </c:pt>
                <c:pt idx="27" formatCode="0.0">
                  <c:v>3.3862753849339433</c:v>
                </c:pt>
                <c:pt idx="28" formatCode="0.0">
                  <c:v>1.6931376924669717</c:v>
                </c:pt>
                <c:pt idx="29" formatCode="0.0">
                  <c:v>1.1287584616446478</c:v>
                </c:pt>
                <c:pt idx="30">
                  <c:v>0.84656884623348583</c:v>
                </c:pt>
                <c:pt idx="31">
                  <c:v>0.67725507698678877</c:v>
                </c:pt>
                <c:pt idx="32">
                  <c:v>0.56437923082232389</c:v>
                </c:pt>
                <c:pt idx="33">
                  <c:v>0.48375362641913483</c:v>
                </c:pt>
                <c:pt idx="34">
                  <c:v>0.42328442311674291</c:v>
                </c:pt>
                <c:pt idx="35">
                  <c:v>0.37625282054821596</c:v>
                </c:pt>
                <c:pt idx="36">
                  <c:v>0.33862753849339439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4C8-43F9-939B-7D601588D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4218575"/>
        <c:axId val="1664219407"/>
      </c:scatterChart>
      <c:valAx>
        <c:axId val="1664218575"/>
        <c:scaling>
          <c:logBase val="10"/>
          <c:orientation val="minMax"/>
          <c:min val="100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65000"/>
                  <a:lumOff val="35000"/>
                  <a:alpha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0.0E+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219407"/>
        <c:crosses val="autoZero"/>
        <c:crossBetween val="midCat"/>
      </c:valAx>
      <c:valAx>
        <c:axId val="1664219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65000"/>
                  <a:lumOff val="35000"/>
                  <a:alpha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Reactance (ohms)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0.0E+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21857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'Slide 11 '!$D$1</c:f>
              <c:strCache>
                <c:ptCount val="1"/>
                <c:pt idx="0">
                  <c:v>Inductive reactance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xVal>
            <c:numRef>
              <c:f>'Slide 11 '!$C$2:$C$38</c:f>
              <c:numCache>
                <c:formatCode>##0.0E+0</c:formatCode>
                <c:ptCount val="37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2000</c:v>
                </c:pt>
                <c:pt idx="11">
                  <c:v>3000</c:v>
                </c:pt>
                <c:pt idx="12">
                  <c:v>4000</c:v>
                </c:pt>
                <c:pt idx="13">
                  <c:v>5000</c:v>
                </c:pt>
                <c:pt idx="14">
                  <c:v>6000</c:v>
                </c:pt>
                <c:pt idx="15">
                  <c:v>7000</c:v>
                </c:pt>
                <c:pt idx="16">
                  <c:v>8000</c:v>
                </c:pt>
                <c:pt idx="17">
                  <c:v>9000</c:v>
                </c:pt>
                <c:pt idx="18">
                  <c:v>10000</c:v>
                </c:pt>
                <c:pt idx="19">
                  <c:v>20000</c:v>
                </c:pt>
                <c:pt idx="20">
                  <c:v>30000</c:v>
                </c:pt>
                <c:pt idx="21">
                  <c:v>40000</c:v>
                </c:pt>
                <c:pt idx="22">
                  <c:v>50000</c:v>
                </c:pt>
                <c:pt idx="23">
                  <c:v>60000</c:v>
                </c:pt>
                <c:pt idx="24">
                  <c:v>70000</c:v>
                </c:pt>
                <c:pt idx="25">
                  <c:v>80000</c:v>
                </c:pt>
                <c:pt idx="26">
                  <c:v>90000</c:v>
                </c:pt>
                <c:pt idx="27">
                  <c:v>100000</c:v>
                </c:pt>
                <c:pt idx="28">
                  <c:v>200000</c:v>
                </c:pt>
                <c:pt idx="29">
                  <c:v>300000</c:v>
                </c:pt>
                <c:pt idx="30">
                  <c:v>400000</c:v>
                </c:pt>
                <c:pt idx="31">
                  <c:v>500000</c:v>
                </c:pt>
                <c:pt idx="32">
                  <c:v>600000</c:v>
                </c:pt>
                <c:pt idx="33">
                  <c:v>700000</c:v>
                </c:pt>
                <c:pt idx="34">
                  <c:v>800000</c:v>
                </c:pt>
                <c:pt idx="35">
                  <c:v>900000</c:v>
                </c:pt>
                <c:pt idx="36">
                  <c:v>1000000</c:v>
                </c:pt>
              </c:numCache>
            </c:numRef>
          </c:xVal>
          <c:yVal>
            <c:numRef>
              <c:f>'Slide 11 '!$D$2:$D$38</c:f>
              <c:numCache>
                <c:formatCode>##0.0E+0</c:formatCode>
                <c:ptCount val="37"/>
                <c:pt idx="0">
                  <c:v>6.2831853071795868E-2</c:v>
                </c:pt>
                <c:pt idx="1">
                  <c:v>0.12566370614359174</c:v>
                </c:pt>
                <c:pt idx="2">
                  <c:v>0.18849555921538758</c:v>
                </c:pt>
                <c:pt idx="3">
                  <c:v>0.25132741228718347</c:v>
                </c:pt>
                <c:pt idx="4">
                  <c:v>0.31415926535897931</c:v>
                </c:pt>
                <c:pt idx="5">
                  <c:v>0.37699111843077515</c:v>
                </c:pt>
                <c:pt idx="6">
                  <c:v>0.43982297150257105</c:v>
                </c:pt>
                <c:pt idx="7">
                  <c:v>0.50265482457436694</c:v>
                </c:pt>
                <c:pt idx="8">
                  <c:v>0.56548667764616278</c:v>
                </c:pt>
                <c:pt idx="9">
                  <c:v>0.62831853071795862</c:v>
                </c:pt>
                <c:pt idx="10">
                  <c:v>1.2566370614359172</c:v>
                </c:pt>
                <c:pt idx="11">
                  <c:v>1.8849555921538759</c:v>
                </c:pt>
                <c:pt idx="12">
                  <c:v>2.5132741228718345</c:v>
                </c:pt>
                <c:pt idx="13">
                  <c:v>3.1415926535897931</c:v>
                </c:pt>
                <c:pt idx="14">
                  <c:v>3.7699111843077517</c:v>
                </c:pt>
                <c:pt idx="15">
                  <c:v>4.3982297150257104</c:v>
                </c:pt>
                <c:pt idx="16">
                  <c:v>5.026548245743669</c:v>
                </c:pt>
                <c:pt idx="17">
                  <c:v>5.6548667764616276</c:v>
                </c:pt>
                <c:pt idx="18">
                  <c:v>6.2831853071795862</c:v>
                </c:pt>
                <c:pt idx="19">
                  <c:v>12.566370614359172</c:v>
                </c:pt>
                <c:pt idx="20">
                  <c:v>18.849555921538759</c:v>
                </c:pt>
                <c:pt idx="21">
                  <c:v>25.132741228718345</c:v>
                </c:pt>
                <c:pt idx="22">
                  <c:v>31.415926535897931</c:v>
                </c:pt>
                <c:pt idx="23">
                  <c:v>37.699111843077517</c:v>
                </c:pt>
                <c:pt idx="24">
                  <c:v>43.982297150257104</c:v>
                </c:pt>
                <c:pt idx="25">
                  <c:v>50.26548245743669</c:v>
                </c:pt>
                <c:pt idx="26">
                  <c:v>56.548667764616276</c:v>
                </c:pt>
                <c:pt idx="27">
                  <c:v>62.831853071795862</c:v>
                </c:pt>
                <c:pt idx="28">
                  <c:v>125.66370614359172</c:v>
                </c:pt>
                <c:pt idx="29">
                  <c:v>188.49555921538757</c:v>
                </c:pt>
                <c:pt idx="30">
                  <c:v>251.32741228718345</c:v>
                </c:pt>
                <c:pt idx="31">
                  <c:v>314.15926535897933</c:v>
                </c:pt>
                <c:pt idx="32">
                  <c:v>376.99111843077515</c:v>
                </c:pt>
                <c:pt idx="33">
                  <c:v>439.82297150257102</c:v>
                </c:pt>
                <c:pt idx="34">
                  <c:v>502.6548245743669</c:v>
                </c:pt>
                <c:pt idx="35">
                  <c:v>565.48667764616278</c:v>
                </c:pt>
                <c:pt idx="36">
                  <c:v>628.31853071795865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10B-4BC7-8D54-5B0EB78401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4399760"/>
        <c:axId val="534401400"/>
      </c:scatterChart>
      <c:valAx>
        <c:axId val="534399760"/>
        <c:scaling>
          <c:logBase val="10"/>
          <c:orientation val="minMax"/>
          <c:min val="100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65000"/>
                  <a:lumOff val="35000"/>
                  <a:alpha val="75000"/>
                </a:schemeClr>
              </a:solidFill>
              <a:round/>
            </a:ln>
            <a:effectLst/>
          </c:spPr>
        </c:majorGridlines>
        <c:numFmt formatCode="##0.0E+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401400"/>
        <c:crosses val="autoZero"/>
        <c:crossBetween val="midCat"/>
      </c:valAx>
      <c:valAx>
        <c:axId val="534401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65000"/>
                  <a:lumOff val="35000"/>
                  <a:alpha val="75000"/>
                </a:schemeClr>
              </a:solidFill>
              <a:round/>
            </a:ln>
            <a:effectLst/>
          </c:spPr>
        </c:majorGridlines>
        <c:numFmt formatCode="##0.0E+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3997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5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3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65000"/>
            <a:lumOff val="35000"/>
            <a:alpha val="7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65000"/>
            <a:lumOff val="35000"/>
            <a:alpha val="2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  <a:round/>
      </a:ln>
    </cs:spPr>
    <cs:defRPr sz="1197" kern="1200"/>
    <cs:bodyPr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5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3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65000"/>
            <a:lumOff val="35000"/>
            <a:alpha val="7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65000"/>
            <a:lumOff val="35000"/>
            <a:alpha val="2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  <a:round/>
      </a:ln>
    </cs:spPr>
    <cs:defRPr sz="1197" kern="1200"/>
    <cs:bodyPr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tmp"/><Relationship Id="rId5" Type="http://schemas.openxmlformats.org/officeDocument/2006/relationships/image" Target="../media/image18.w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tmp"/><Relationship Id="rId3" Type="http://schemas.openxmlformats.org/officeDocument/2006/relationships/image" Target="../media/image23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tmp"/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6.tmp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tmp"/><Relationship Id="rId11" Type="http://schemas.openxmlformats.org/officeDocument/2006/relationships/image" Target="../media/image5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tmp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1A24-2A4E-4D62-9300-095290BE58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7 Deadly Questions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CA9746-271A-415C-AE06-18037A6525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By: James Zartman</a:t>
            </a:r>
          </a:p>
        </p:txBody>
      </p:sp>
    </p:spTree>
    <p:extLst>
      <p:ext uri="{BB962C8B-B14F-4D97-AF65-F5344CB8AC3E}">
        <p14:creationId xmlns:p14="http://schemas.microsoft.com/office/powerpoint/2010/main" val="3218928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DD657-77D7-461A-954F-2D36622A0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2385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 #3</a:t>
            </a:r>
            <a:br>
              <a:rPr lang="en-US" dirty="0"/>
            </a:br>
            <a:r>
              <a:rPr lang="en-US" sz="2700" dirty="0"/>
              <a:t>By example calculate the Thevenin Resistance and Voltage of a resistor network.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BA91054A-53ED-4E24-A76D-D4ED1D4440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408" y="1644650"/>
            <a:ext cx="7812520" cy="5140998"/>
          </a:xfr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1960F68-0BCD-4F54-A22C-F952EA47D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31069"/>
              </p:ext>
            </p:extLst>
          </p:nvPr>
        </p:nvGraphicFramePr>
        <p:xfrm>
          <a:off x="7752296" y="3505200"/>
          <a:ext cx="3043411" cy="2150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1980">
                  <a:extLst>
                    <a:ext uri="{9D8B030D-6E8A-4147-A177-3AD203B41FA5}">
                      <a16:colId xmlns:a16="http://schemas.microsoft.com/office/drawing/2014/main" val="2147295476"/>
                    </a:ext>
                  </a:extLst>
                </a:gridCol>
                <a:gridCol w="561980">
                  <a:extLst>
                    <a:ext uri="{9D8B030D-6E8A-4147-A177-3AD203B41FA5}">
                      <a16:colId xmlns:a16="http://schemas.microsoft.com/office/drawing/2014/main" val="574995077"/>
                    </a:ext>
                  </a:extLst>
                </a:gridCol>
                <a:gridCol w="439194">
                  <a:extLst>
                    <a:ext uri="{9D8B030D-6E8A-4147-A177-3AD203B41FA5}">
                      <a16:colId xmlns:a16="http://schemas.microsoft.com/office/drawing/2014/main" val="3634176800"/>
                    </a:ext>
                  </a:extLst>
                </a:gridCol>
                <a:gridCol w="1480257">
                  <a:extLst>
                    <a:ext uri="{9D8B030D-6E8A-4147-A177-3AD203B41FA5}">
                      <a16:colId xmlns:a16="http://schemas.microsoft.com/office/drawing/2014/main" val="2408020434"/>
                    </a:ext>
                  </a:extLst>
                </a:gridCol>
              </a:tblGrid>
              <a:tr h="18931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2705856"/>
                  </a:ext>
                </a:extLst>
              </a:tr>
              <a:tr h="189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1064148"/>
                  </a:ext>
                </a:extLst>
              </a:tr>
              <a:tr h="189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9771403"/>
                  </a:ext>
                </a:extLst>
              </a:tr>
              <a:tr h="189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5505572"/>
                  </a:ext>
                </a:extLst>
              </a:tr>
              <a:tr h="189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7018096"/>
                  </a:ext>
                </a:extLst>
              </a:tr>
              <a:tr h="189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R4=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3609838"/>
                  </a:ext>
                </a:extLst>
              </a:tr>
              <a:tr h="189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RL=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3795423"/>
                  </a:ext>
                </a:extLst>
              </a:tr>
              <a:tr h="189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R24=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1/((1/B3)+(1/B5))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5146676"/>
                  </a:ext>
                </a:extLst>
              </a:tr>
              <a:tr h="2570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RTH=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1/((1/B7)+(1/(B2+B4)))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2201350"/>
                  </a:ext>
                </a:extLst>
              </a:tr>
              <a:tr h="189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B1/B8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740119"/>
                  </a:ext>
                </a:extLst>
              </a:tr>
              <a:tr h="189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VTH=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(B1*B5)/(B1+B5)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7897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278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C5FE4-E14B-4602-9DB4-56EED5691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#4</a:t>
            </a:r>
            <a:br>
              <a:rPr lang="en-US" dirty="0"/>
            </a:br>
            <a:r>
              <a:rPr lang="en-US" sz="2700" dirty="0"/>
              <a:t>Multiple capacitors combine in series and parallel.</a:t>
            </a:r>
            <a:br>
              <a:rPr lang="en-US" dirty="0"/>
            </a:br>
            <a:r>
              <a:rPr lang="en-US" dirty="0"/>
              <a:t>	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620DDDA-7F0D-4ACF-B45C-19E1B70CA8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49703"/>
                <a:ext cx="5009363" cy="3891660"/>
              </a:xfrm>
            </p:spPr>
            <p:txBody>
              <a:bodyPr/>
              <a:lstStyle/>
              <a:p>
                <a:r>
                  <a:rPr lang="en-US" dirty="0"/>
                  <a:t>Lets first look at capacitors combined in parallel</a:t>
                </a:r>
              </a:p>
              <a:p>
                <a:pPr lvl="1"/>
                <a:r>
                  <a:rPr lang="en-US" dirty="0"/>
                  <a:t>These sum together like resistors do in series</a:t>
                </a:r>
              </a:p>
              <a:p>
                <a:pPr lvl="1"/>
                <a:r>
                  <a:rPr lang="en-US" dirty="0"/>
                  <a:t>We use this equation to calculate capacitance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multisim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620DDDA-7F0D-4ACF-B45C-19E1B70CA8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49703"/>
                <a:ext cx="5009363" cy="3891660"/>
              </a:xfrm>
              <a:blipFill>
                <a:blip r:embed="rId3"/>
                <a:stretch>
                  <a:fillRect l="-243" t="-10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263705F4-C4F9-4B35-AD0E-8079A3D489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277179"/>
              </p:ext>
            </p:extLst>
          </p:nvPr>
        </p:nvGraphicFramePr>
        <p:xfrm>
          <a:off x="2229393" y="3084185"/>
          <a:ext cx="2063931" cy="344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4" imgW="1282680" imgH="215640" progId="Equation.3">
                  <p:embed/>
                </p:oleObj>
              </mc:Choice>
              <mc:Fallback>
                <p:oleObj name="Equation" r:id="rId4" imgW="1282680" imgH="215640" progId="Equation.3">
                  <p:embed/>
                  <p:pic>
                    <p:nvPicPr>
                      <p:cNvPr id="81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9393" y="3084185"/>
                        <a:ext cx="2063931" cy="3448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D686977-3273-4335-8FEF-D387A47C8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462285"/>
              </p:ext>
            </p:extLst>
          </p:nvPr>
        </p:nvGraphicFramePr>
        <p:xfrm>
          <a:off x="1645315" y="5088863"/>
          <a:ext cx="30734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8460">
                  <a:extLst>
                    <a:ext uri="{9D8B030D-6E8A-4147-A177-3AD203B41FA5}">
                      <a16:colId xmlns:a16="http://schemas.microsoft.com/office/drawing/2014/main" val="762911537"/>
                    </a:ext>
                  </a:extLst>
                </a:gridCol>
                <a:gridCol w="1063562">
                  <a:extLst>
                    <a:ext uri="{9D8B030D-6E8A-4147-A177-3AD203B41FA5}">
                      <a16:colId xmlns:a16="http://schemas.microsoft.com/office/drawing/2014/main" val="3794297543"/>
                    </a:ext>
                  </a:extLst>
                </a:gridCol>
                <a:gridCol w="544137">
                  <a:extLst>
                    <a:ext uri="{9D8B030D-6E8A-4147-A177-3AD203B41FA5}">
                      <a16:colId xmlns:a16="http://schemas.microsoft.com/office/drawing/2014/main" val="3868908312"/>
                    </a:ext>
                  </a:extLst>
                </a:gridCol>
                <a:gridCol w="1087241">
                  <a:extLst>
                    <a:ext uri="{9D8B030D-6E8A-4147-A177-3AD203B41FA5}">
                      <a16:colId xmlns:a16="http://schemas.microsoft.com/office/drawing/2014/main" val="128372983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59913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c1=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64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22.0E-6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40120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47.0E-6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0951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CT in parallel=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79.0E-6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SUM(B1:B3)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780519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37E801A3-E22C-417C-B397-437BB551C4D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6696" y="2024606"/>
            <a:ext cx="5246213" cy="459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637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68053-C546-4366-9848-7D5F64E28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 #4</a:t>
            </a:r>
            <a:br>
              <a:rPr lang="en-US" dirty="0"/>
            </a:br>
            <a:r>
              <a:rPr lang="en-US" sz="2400" dirty="0"/>
              <a:t>Multiple capacitors combine in series and parallel.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1BD5FC-62E1-4BE4-B625-F4B357C2B9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Now lets look at capacitors combined in series</a:t>
                </a:r>
              </a:p>
              <a:p>
                <a:pPr lvl="1"/>
                <a:r>
                  <a:rPr lang="en-US" dirty="0"/>
                  <a:t>These combine together like resistors in parallel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We use this equation to calculate capacitance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m:rPr>
                          <m:sty m:val="p"/>
                        </m:rPr>
                        <a:rPr lang="en-US" b="0" i="0" smtClean="0"/>
                        <m:t>in</m:t>
                      </m:r>
                      <m:r>
                        <a:rPr lang="en-US" b="0" i="0" smtClean="0"/>
                        <m:t> </m:t>
                      </m:r>
                      <m:r>
                        <m:rPr>
                          <m:sty m:val="p"/>
                        </m:rPr>
                        <a:rPr lang="en-US" b="0" i="0" smtClean="0"/>
                        <m:t>multisim</m:t>
                      </m:r>
                      <m:r>
                        <a:rPr lang="en-US" b="0" i="0" smtClean="0"/>
                        <m:t>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1BD5FC-62E1-4BE4-B625-F4B357C2B9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108C30B9-60F6-4342-AF2D-E39F670965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457674"/>
              </p:ext>
            </p:extLst>
          </p:nvPr>
        </p:nvGraphicFramePr>
        <p:xfrm>
          <a:off x="1585196" y="2928799"/>
          <a:ext cx="1988641" cy="704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4" imgW="1752480" imgH="622080" progId="Equation.3">
                  <p:embed/>
                </p:oleObj>
              </mc:Choice>
              <mc:Fallback>
                <p:oleObj name="Equation" r:id="rId4" imgW="1752480" imgH="622080" progId="Equation.3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196" y="2928799"/>
                        <a:ext cx="1988641" cy="7043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76E25CC0-A167-435B-B0AD-E8D7B730AC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408108"/>
              </p:ext>
            </p:extLst>
          </p:nvPr>
        </p:nvGraphicFramePr>
        <p:xfrm>
          <a:off x="4301643" y="2996542"/>
          <a:ext cx="1139043" cy="568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6" imgW="863280" imgH="431640" progId="Equation.3">
                  <p:embed/>
                </p:oleObj>
              </mc:Choice>
              <mc:Fallback>
                <p:oleObj name="Equation" r:id="rId6" imgW="863280" imgH="431640" progId="Equation.3">
                  <p:embed/>
                  <p:pic>
                    <p:nvPicPr>
                      <p:cNvPr id="71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1643" y="2996542"/>
                        <a:ext cx="1139043" cy="5688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1E65AF-144C-42C9-A651-0EF8717C5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22063"/>
              </p:ext>
            </p:extLst>
          </p:nvPr>
        </p:nvGraphicFramePr>
        <p:xfrm>
          <a:off x="1648934" y="4668385"/>
          <a:ext cx="3727266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83">
                  <a:extLst>
                    <a:ext uri="{9D8B030D-6E8A-4147-A177-3AD203B41FA5}">
                      <a16:colId xmlns:a16="http://schemas.microsoft.com/office/drawing/2014/main" val="4027305588"/>
                    </a:ext>
                  </a:extLst>
                </a:gridCol>
                <a:gridCol w="869913">
                  <a:extLst>
                    <a:ext uri="{9D8B030D-6E8A-4147-A177-3AD203B41FA5}">
                      <a16:colId xmlns:a16="http://schemas.microsoft.com/office/drawing/2014/main" val="3796215705"/>
                    </a:ext>
                  </a:extLst>
                </a:gridCol>
                <a:gridCol w="599344">
                  <a:extLst>
                    <a:ext uri="{9D8B030D-6E8A-4147-A177-3AD203B41FA5}">
                      <a16:colId xmlns:a16="http://schemas.microsoft.com/office/drawing/2014/main" val="1419263624"/>
                    </a:ext>
                  </a:extLst>
                </a:gridCol>
                <a:gridCol w="1854926">
                  <a:extLst>
                    <a:ext uri="{9D8B030D-6E8A-4147-A177-3AD203B41FA5}">
                      <a16:colId xmlns:a16="http://schemas.microsoft.com/office/drawing/2014/main" val="151358626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5633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c1=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94223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2.2E-6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4513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4.7E-6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9299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CT in series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5.998E-6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1/((1/B1)+(1/B2)+(1/B3))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8909988"/>
                  </a:ext>
                </a:extLst>
              </a:tr>
            </a:tbl>
          </a:graphicData>
        </a:graphic>
      </p:graphicFrame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BF5852D-7896-425D-80FA-3CA8ABD1A0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47799" y="1680755"/>
            <a:ext cx="5081787" cy="511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886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B71F4-3573-4C9B-BFE1-9F71C6629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#5</a:t>
            </a:r>
            <a:br>
              <a:rPr lang="en-US" dirty="0"/>
            </a:br>
            <a:r>
              <a:rPr lang="en-US" sz="2700" dirty="0"/>
              <a:t>Multiple inductors  combine in series and parallel.</a:t>
            </a:r>
            <a:br>
              <a:rPr lang="en-US" sz="27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E990B-1B48-4502-90A5-3A8CCC67E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lets look at Inductors combined in series</a:t>
            </a:r>
          </a:p>
          <a:p>
            <a:pPr lvl="1"/>
            <a:r>
              <a:rPr lang="en-US" dirty="0"/>
              <a:t>These combine together like resistors do in series</a:t>
            </a:r>
          </a:p>
          <a:p>
            <a:pPr lvl="2"/>
            <a:endParaRPr lang="en-US" dirty="0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11A0819B-93DE-40E5-AF9E-CE5439653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887" y="2904828"/>
            <a:ext cx="9154263" cy="367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69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EBE27-164F-4A39-A1A9-9611224E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 #5</a:t>
            </a:r>
            <a:br>
              <a:rPr lang="en-US" dirty="0"/>
            </a:br>
            <a:r>
              <a:rPr lang="en-US" sz="2400" dirty="0"/>
              <a:t>Multiple inductors  combine in series and parallel.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922F2-9288-4899-BFF1-C2FA146A9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7850"/>
            <a:ext cx="10352616" cy="904875"/>
          </a:xfrm>
        </p:spPr>
        <p:txBody>
          <a:bodyPr/>
          <a:lstStyle/>
          <a:p>
            <a:r>
              <a:rPr lang="en-US" dirty="0"/>
              <a:t>Now lets look at inductors in parallel</a:t>
            </a:r>
          </a:p>
          <a:p>
            <a:pPr lvl="1"/>
            <a:r>
              <a:rPr lang="en-US" dirty="0"/>
              <a:t>These combine like resistors do in parallel by reciprocal method and product over sum rule</a:t>
            </a: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2C19FDAB-835C-46BE-ACD3-8AEC90C4B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640" y="2849877"/>
            <a:ext cx="9912085" cy="377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804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E07B3-B8B5-4131-BD30-40027640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#6</a:t>
            </a:r>
            <a:br>
              <a:rPr lang="en-US" dirty="0"/>
            </a:br>
            <a:r>
              <a:rPr lang="en-US" sz="2700" dirty="0"/>
              <a:t>Using a simple RC circuit determine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13D11-CCE6-4B8F-8422-8F082D9A1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</a:t>
            </a:r>
            <a:r>
              <a:rPr lang="en-US" dirty="0" err="1"/>
              <a:t>X</a:t>
            </a:r>
            <a:r>
              <a:rPr lang="en-US" baseline="-25000" dirty="0" err="1"/>
              <a:t>c</a:t>
            </a:r>
            <a:r>
              <a:rPr lang="en-US" dirty="0"/>
              <a:t> at a certain frequency and create a graph that shows how </a:t>
            </a:r>
            <a:r>
              <a:rPr lang="en-US" dirty="0" err="1"/>
              <a:t>X</a:t>
            </a:r>
            <a:r>
              <a:rPr lang="en-US" baseline="-25000" dirty="0" err="1"/>
              <a:t>c</a:t>
            </a:r>
            <a:r>
              <a:rPr lang="en-US" dirty="0"/>
              <a:t> changes as a function of frequency </a:t>
            </a:r>
          </a:p>
          <a:p>
            <a:r>
              <a:rPr lang="en-US" dirty="0"/>
              <a:t>Below we see that a 47uF capacitor at a frequency of 100 </a:t>
            </a:r>
            <a:r>
              <a:rPr lang="en-US" dirty="0" err="1"/>
              <a:t>hz</a:t>
            </a:r>
            <a:r>
              <a:rPr lang="en-US" dirty="0"/>
              <a:t> the </a:t>
            </a:r>
            <a:r>
              <a:rPr lang="en-US" dirty="0" err="1"/>
              <a:t>X</a:t>
            </a:r>
            <a:r>
              <a:rPr lang="en-US" baseline="-25000" dirty="0" err="1"/>
              <a:t>c</a:t>
            </a:r>
            <a:r>
              <a:rPr lang="en-US" dirty="0"/>
              <a:t> is equal to 3.4E+3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2A3ADCF-603E-4AE7-A7E3-6869EFD42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631206"/>
              </p:ext>
            </p:extLst>
          </p:nvPr>
        </p:nvGraphicFramePr>
        <p:xfrm>
          <a:off x="909500" y="3566976"/>
          <a:ext cx="3044192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4485">
                  <a:extLst>
                    <a:ext uri="{9D8B030D-6E8A-4147-A177-3AD203B41FA5}">
                      <a16:colId xmlns:a16="http://schemas.microsoft.com/office/drawing/2014/main" val="2694328010"/>
                    </a:ext>
                  </a:extLst>
                </a:gridCol>
                <a:gridCol w="584485">
                  <a:extLst>
                    <a:ext uri="{9D8B030D-6E8A-4147-A177-3AD203B41FA5}">
                      <a16:colId xmlns:a16="http://schemas.microsoft.com/office/drawing/2014/main" val="2121648813"/>
                    </a:ext>
                  </a:extLst>
                </a:gridCol>
                <a:gridCol w="584485">
                  <a:extLst>
                    <a:ext uri="{9D8B030D-6E8A-4147-A177-3AD203B41FA5}">
                      <a16:colId xmlns:a16="http://schemas.microsoft.com/office/drawing/2014/main" val="3773719272"/>
                    </a:ext>
                  </a:extLst>
                </a:gridCol>
                <a:gridCol w="1290737">
                  <a:extLst>
                    <a:ext uri="{9D8B030D-6E8A-4147-A177-3AD203B41FA5}">
                      <a16:colId xmlns:a16="http://schemas.microsoft.com/office/drawing/2014/main" val="125983645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4818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4.70E-07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13776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Xc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43403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100.0E+0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3.4E+3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1/(2*PI()*(A3)*(B1))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476426"/>
                  </a:ext>
                </a:extLst>
              </a:tr>
            </a:tbl>
          </a:graphicData>
        </a:graphic>
      </p:graphicFrame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92" y="3178955"/>
            <a:ext cx="1229724" cy="922020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657068"/>
              </p:ext>
            </p:extLst>
          </p:nvPr>
        </p:nvGraphicFramePr>
        <p:xfrm>
          <a:off x="5801377" y="3453808"/>
          <a:ext cx="4595191" cy="2817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5000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430B-B6CA-4054-BB34-162E41762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#6</a:t>
            </a:r>
            <a:br>
              <a:rPr lang="en-US" dirty="0"/>
            </a:br>
            <a:r>
              <a:rPr lang="en-US" sz="2400" dirty="0"/>
              <a:t>Using a simple RC circuit determine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50EAD-A290-41CC-8726-AF0A3571B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Plot the frequency response</a:t>
            </a:r>
          </a:p>
        </p:txBody>
      </p:sp>
      <p:pic>
        <p:nvPicPr>
          <p:cNvPr id="7" name="Picture 6" descr="Grapher View">
            <a:extLst>
              <a:ext uri="{FF2B5EF4-FFF2-40B4-BE49-F238E27FC236}">
                <a16:creationId xmlns:a16="http://schemas.microsoft.com/office/drawing/2014/main" id="{FC885E3B-B5DA-41DC-91D6-94E0A9903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5275" y="1687780"/>
            <a:ext cx="7048500" cy="501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45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00CD0-E3BB-41D1-840D-F173C4447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43197"/>
            <a:ext cx="8596668" cy="1320800"/>
          </a:xfrm>
        </p:spPr>
        <p:txBody>
          <a:bodyPr/>
          <a:lstStyle/>
          <a:p>
            <a:r>
              <a:rPr lang="en-US" dirty="0"/>
              <a:t>Question #7</a:t>
            </a:r>
            <a:br>
              <a:rPr lang="en-US" dirty="0"/>
            </a:br>
            <a:r>
              <a:rPr lang="en-US" sz="2400" dirty="0"/>
              <a:t>Using</a:t>
            </a:r>
            <a:r>
              <a:rPr lang="en-US" sz="2000" dirty="0"/>
              <a:t> a simple RL circuit determine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8F968-F6EF-4122-93B9-45D2F6F75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765523" cy="2568165"/>
          </a:xfrm>
        </p:spPr>
        <p:txBody>
          <a:bodyPr/>
          <a:lstStyle/>
          <a:p>
            <a:r>
              <a:rPr lang="en-US" dirty="0"/>
              <a:t>XL at a certain frequency and graph</a:t>
            </a:r>
          </a:p>
          <a:p>
            <a:pPr lvl="1"/>
            <a:r>
              <a:rPr lang="en-US" dirty="0"/>
              <a:t>We see below that XL of 100uH inductor at 1000Hz is 628.3m ohms</a:t>
            </a:r>
          </a:p>
          <a:p>
            <a:r>
              <a:rPr lang="en-US" dirty="0"/>
              <a:t>Create a graph that shows how XL changes as a function of frequency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B0231A9-78E7-4CAB-9F29-130FDE5FB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196937"/>
              </p:ext>
            </p:extLst>
          </p:nvPr>
        </p:nvGraphicFramePr>
        <p:xfrm>
          <a:off x="1221975" y="4369526"/>
          <a:ext cx="2628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11155385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36806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11444633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4040197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0015705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100.0E-6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XL1=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628.3E-3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97167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47.0E-6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XL2=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295.3E-3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0107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22.0E-6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XL3=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138.2E-3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125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169.0E-6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XLT=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5600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XLT=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1.06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6931507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63CFCCD-2B7B-42CD-A884-B027A81CD9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724449"/>
              </p:ext>
            </p:extLst>
          </p:nvPr>
        </p:nvGraphicFramePr>
        <p:xfrm>
          <a:off x="5373189" y="2289198"/>
          <a:ext cx="6374674" cy="4160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5102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2FC59-2339-4E03-BE80-B96B5A50C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#7</a:t>
            </a:r>
            <a:br>
              <a:rPr lang="en-US" dirty="0"/>
            </a:br>
            <a:r>
              <a:rPr lang="en-US" sz="2800" dirty="0"/>
              <a:t>Using</a:t>
            </a:r>
            <a:r>
              <a:rPr lang="en-US" sz="2400" dirty="0"/>
              <a:t> a simple RL circuit determine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109DD-03FA-41E4-8BC3-578611EEE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Plot the frequency response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Grapher View">
            <a:extLst>
              <a:ext uri="{FF2B5EF4-FFF2-40B4-BE49-F238E27FC236}">
                <a16:creationId xmlns:a16="http://schemas.microsoft.com/office/drawing/2014/main" id="{20B1CE43-E751-4AD9-A516-1580598FB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8753" y="1652764"/>
            <a:ext cx="7219407" cy="5135043"/>
          </a:xfrm>
          <a:prstGeom prst="rect">
            <a:avLst/>
          </a:prstGeom>
        </p:spPr>
      </p:pic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53785524-7BB1-4335-9267-D3B271501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59" y="2899740"/>
            <a:ext cx="4002387" cy="242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1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7E931-105B-4B74-8166-E297C816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13508"/>
            <a:ext cx="8596668" cy="1320800"/>
          </a:xfrm>
        </p:spPr>
        <p:txBody>
          <a:bodyPr/>
          <a:lstStyle/>
          <a:p>
            <a:r>
              <a:rPr lang="en-US" dirty="0"/>
              <a:t>The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C2500-3ABB-42AA-BC82-E961A9019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54034"/>
            <a:ext cx="9607489" cy="545156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Using </a:t>
            </a:r>
            <a:r>
              <a:rPr lang="en-US" dirty="0" err="1"/>
              <a:t>MultiSim</a:t>
            </a:r>
            <a:r>
              <a:rPr lang="en-US" dirty="0"/>
              <a:t>, Excel and hand calculations create a set of notes that show how to:</a:t>
            </a:r>
          </a:p>
          <a:p>
            <a:r>
              <a:rPr lang="en-US" dirty="0"/>
              <a:t>1.) Multiple resistors combine in series and parallel.</a:t>
            </a:r>
          </a:p>
          <a:p>
            <a:r>
              <a:rPr lang="en-US" dirty="0"/>
              <a:t>2.) By example calculate RT, IT, PT, and all the nodal voltages, branch currents and power</a:t>
            </a:r>
            <a:br>
              <a:rPr lang="en-US" dirty="0"/>
            </a:br>
            <a:r>
              <a:rPr lang="en-US" dirty="0"/>
              <a:t>      dissipation of a resistor network. </a:t>
            </a:r>
          </a:p>
          <a:p>
            <a:r>
              <a:rPr lang="en-US" dirty="0"/>
              <a:t>3.) By example calculate the Thevenin Resistance and Voltage of a resistor network. </a:t>
            </a:r>
          </a:p>
          <a:p>
            <a:r>
              <a:rPr lang="en-US" dirty="0"/>
              <a:t>4.) Multiple capacitors combine in series and parallel.</a:t>
            </a:r>
          </a:p>
          <a:p>
            <a:r>
              <a:rPr lang="en-US" dirty="0"/>
              <a:t>5.) Multiple inductors  combine in series and parallel.</a:t>
            </a:r>
          </a:p>
          <a:p>
            <a:r>
              <a:rPr lang="en-US" dirty="0"/>
              <a:t>6.) Using a simple RC circuit determine the</a:t>
            </a:r>
            <a:br>
              <a:rPr lang="en-US" dirty="0"/>
            </a:br>
            <a:r>
              <a:rPr lang="en-US" dirty="0"/>
              <a:t>   a.) Time Constant (not needed)</a:t>
            </a:r>
            <a:br>
              <a:rPr lang="en-US" dirty="0"/>
            </a:br>
            <a:r>
              <a:rPr lang="en-US" dirty="0"/>
              <a:t>   b.) Create a graph that shows the RC time constant as a function of time (not needed)</a:t>
            </a:r>
            <a:br>
              <a:rPr lang="en-US" dirty="0"/>
            </a:br>
            <a:r>
              <a:rPr lang="en-US" dirty="0"/>
              <a:t>   c.) Determine XC at a fixed frequency</a:t>
            </a:r>
            <a:br>
              <a:rPr lang="en-US" dirty="0"/>
            </a:br>
            <a:r>
              <a:rPr lang="en-US" dirty="0"/>
              <a:t>   d.) Create a graph that shows how XC changes as a function of frequency</a:t>
            </a:r>
            <a:br>
              <a:rPr lang="en-US" dirty="0"/>
            </a:br>
            <a:r>
              <a:rPr lang="en-US" dirty="0"/>
              <a:t>   e.) Plot the frequency response</a:t>
            </a:r>
          </a:p>
          <a:p>
            <a:r>
              <a:rPr lang="en-US" dirty="0"/>
              <a:t>7.) Using a simple RL circuit determine the</a:t>
            </a:r>
            <a:br>
              <a:rPr lang="en-US" dirty="0"/>
            </a:br>
            <a:r>
              <a:rPr lang="en-US" dirty="0"/>
              <a:t>   a.) Time Constant (not needed)</a:t>
            </a:r>
            <a:br>
              <a:rPr lang="en-US" dirty="0"/>
            </a:br>
            <a:r>
              <a:rPr lang="en-US" dirty="0"/>
              <a:t>   b.) Create a graph that shows the RL time constant as a function of time (not needed)</a:t>
            </a:r>
            <a:br>
              <a:rPr lang="en-US" dirty="0"/>
            </a:br>
            <a:r>
              <a:rPr lang="en-US" dirty="0"/>
              <a:t>   c.) Determine XL at a fixed frequency</a:t>
            </a:r>
            <a:br>
              <a:rPr lang="en-US" dirty="0"/>
            </a:br>
            <a:r>
              <a:rPr lang="en-US" dirty="0"/>
              <a:t>   d.) Create a graph that shows how XL changes as a function of frequency</a:t>
            </a:r>
            <a:br>
              <a:rPr lang="en-US" dirty="0"/>
            </a:br>
            <a:r>
              <a:rPr lang="en-US" dirty="0"/>
              <a:t>   e.) Plot the frequency response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26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E53F1-FEAC-429A-A136-A56B0E6FF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 #1</a:t>
            </a:r>
            <a:br>
              <a:rPr lang="en-US" dirty="0"/>
            </a:br>
            <a:r>
              <a:rPr lang="en-US" sz="2700" dirty="0"/>
              <a:t>Multiple resistors combined in series and parallel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AB87B-A3A8-47C9-A99A-BA6284157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093683" cy="4257628"/>
          </a:xfrm>
        </p:spPr>
        <p:txBody>
          <a:bodyPr>
            <a:normAutofit/>
          </a:bodyPr>
          <a:lstStyle/>
          <a:p>
            <a:r>
              <a:rPr lang="en-US" dirty="0"/>
              <a:t>There is only one real way to get the total resistance when the resistors of a circuit are all in series.</a:t>
            </a:r>
          </a:p>
          <a:p>
            <a:r>
              <a:rPr lang="en-US" dirty="0"/>
              <a:t>Add them up..</a:t>
            </a:r>
            <a:r>
              <a:rPr lang="en-US" altLang="en-US" i="1" dirty="0"/>
              <a:t> R</a:t>
            </a:r>
            <a:r>
              <a:rPr lang="en-US" altLang="en-US" i="1" baseline="-25000" dirty="0"/>
              <a:t>T</a:t>
            </a:r>
            <a:r>
              <a:rPr lang="en-US" altLang="en-US" dirty="0"/>
              <a:t> = </a:t>
            </a:r>
            <a:r>
              <a:rPr lang="en-US" altLang="en-US" i="1" dirty="0"/>
              <a:t>R</a:t>
            </a:r>
            <a:r>
              <a:rPr lang="en-US" altLang="en-US" baseline="-25000" dirty="0"/>
              <a:t>1 </a:t>
            </a:r>
            <a:r>
              <a:rPr lang="en-US" altLang="en-US" dirty="0"/>
              <a:t>+ </a:t>
            </a:r>
            <a:r>
              <a:rPr lang="en-US" altLang="en-US" i="1" dirty="0"/>
              <a:t>R</a:t>
            </a:r>
            <a:r>
              <a:rPr lang="en-US" altLang="en-US" baseline="-25000" dirty="0"/>
              <a:t>2 </a:t>
            </a:r>
            <a:r>
              <a:rPr lang="en-US" altLang="en-US" dirty="0"/>
              <a:t>+ </a:t>
            </a:r>
            <a:r>
              <a:rPr lang="en-US" altLang="en-US" i="1" dirty="0"/>
              <a:t>R</a:t>
            </a:r>
            <a:r>
              <a:rPr lang="en-US" altLang="en-US" baseline="-25000" dirty="0"/>
              <a:t>3 </a:t>
            </a:r>
            <a:r>
              <a:rPr lang="en-US" altLang="en-US" dirty="0"/>
              <a:t>… + 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n  </a:t>
            </a:r>
            <a:r>
              <a:rPr lang="en-US" altLang="en-US" dirty="0"/>
              <a:t>Where </a:t>
            </a:r>
            <a:r>
              <a:rPr lang="en-US" altLang="en-US" i="1" dirty="0"/>
              <a:t>n</a:t>
            </a:r>
            <a:r>
              <a:rPr lang="en-US" altLang="en-US" dirty="0"/>
              <a:t> = the number of resistors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As you can see the simulation in </a:t>
            </a:r>
            <a:r>
              <a:rPr lang="en-US" altLang="en-US" dirty="0" err="1"/>
              <a:t>multisim</a:t>
            </a:r>
            <a:r>
              <a:rPr lang="en-US" altLang="en-US" dirty="0"/>
              <a:t> and the calculation in excel are both in agreement in the that the total resistance is 1.8kohm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297" y="3429000"/>
            <a:ext cx="2139156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707" y="3726717"/>
            <a:ext cx="1342697" cy="1347666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88682A-45F1-4893-A8FA-0994137889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302493"/>
              </p:ext>
            </p:extLst>
          </p:nvPr>
        </p:nvGraphicFramePr>
        <p:xfrm>
          <a:off x="6162977" y="3808413"/>
          <a:ext cx="18288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23084927"/>
                    </a:ext>
                  </a:extLst>
                </a:gridCol>
                <a:gridCol w="647398">
                  <a:extLst>
                    <a:ext uri="{9D8B030D-6E8A-4147-A177-3AD203B41FA5}">
                      <a16:colId xmlns:a16="http://schemas.microsoft.com/office/drawing/2014/main" val="167850920"/>
                    </a:ext>
                  </a:extLst>
                </a:gridCol>
                <a:gridCol w="571802">
                  <a:extLst>
                    <a:ext uri="{9D8B030D-6E8A-4147-A177-3AD203B41FA5}">
                      <a16:colId xmlns:a16="http://schemas.microsoft.com/office/drawing/2014/main" val="190881606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Ω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14647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Ω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95986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Ω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40567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1.8E+3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Ω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87171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14474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R1+R2+R3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7560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70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6BA23-5146-436E-B7EE-F73C4DB48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 #1</a:t>
            </a:r>
            <a:br>
              <a:rPr lang="en-US" dirty="0"/>
            </a:br>
            <a:r>
              <a:rPr lang="en-US" sz="2400" dirty="0"/>
              <a:t>Multiple resistors combined in series and parallel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55FB1-BB0B-4537-9F57-A0E304F01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13814"/>
            <a:ext cx="8596668" cy="3880773"/>
          </a:xfrm>
        </p:spPr>
        <p:txBody>
          <a:bodyPr/>
          <a:lstStyle/>
          <a:p>
            <a:r>
              <a:rPr lang="en-US" dirty="0"/>
              <a:t>When working with a  circuit with resistors in parallel there are more options in how we solve for the total resistance</a:t>
            </a:r>
          </a:p>
          <a:p>
            <a:pPr lvl="1"/>
            <a:r>
              <a:rPr lang="en-US" dirty="0"/>
              <a:t>More than 3 unequal resistors called the reciprocal method (can be used for any # of resistors equal or not)</a:t>
            </a:r>
          </a:p>
          <a:p>
            <a:pPr lvl="1"/>
            <a:r>
              <a:rPr lang="en-US" dirty="0"/>
              <a:t>Two unequal value resistors called Product over sum rule</a:t>
            </a:r>
          </a:p>
          <a:p>
            <a:pPr lvl="1"/>
            <a:r>
              <a:rPr lang="en-US" dirty="0"/>
              <a:t>Multiple equal value resistors called Equal value branches</a:t>
            </a:r>
          </a:p>
        </p:txBody>
      </p:sp>
      <p:pic>
        <p:nvPicPr>
          <p:cNvPr id="6" name="Picture 5" descr="A screenshot of a video game&#10;&#10;Description automatically generated">
            <a:extLst>
              <a:ext uri="{FF2B5EF4-FFF2-40B4-BE49-F238E27FC236}">
                <a16:creationId xmlns:a16="http://schemas.microsoft.com/office/drawing/2014/main" id="{46C89C38-1F17-4BDB-AD41-A5C1AF9254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7943" y="4081669"/>
            <a:ext cx="2978590" cy="141593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03AB14-97A8-47FB-9D6B-BD53961641C0}"/>
              </a:ext>
            </a:extLst>
          </p:cNvPr>
          <p:cNvSpPr txBox="1"/>
          <p:nvPr/>
        </p:nvSpPr>
        <p:spPr>
          <a:xfrm>
            <a:off x="4524376" y="6188137"/>
            <a:ext cx="1962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Product over sum rule</a:t>
            </a:r>
          </a:p>
          <a:p>
            <a:r>
              <a:rPr lang="en-US" sz="1400" dirty="0"/>
              <a:t>Of 2 unequal resistors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F692E7B5-47EA-4CC0-A01C-655D6BC7A7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057500"/>
              </p:ext>
            </p:extLst>
          </p:nvPr>
        </p:nvGraphicFramePr>
        <p:xfrm>
          <a:off x="5610082" y="5545280"/>
          <a:ext cx="1314603" cy="636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4" imgW="888614" imgH="431613" progId="Equation.3">
                  <p:embed/>
                </p:oleObj>
              </mc:Choice>
              <mc:Fallback>
                <p:oleObj name="Equation" r:id="rId4" imgW="888614" imgH="431613" progId="Equation.3">
                  <p:embed/>
                  <p:pic>
                    <p:nvPicPr>
                      <p:cNvPr id="24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0082" y="5545280"/>
                        <a:ext cx="1314603" cy="6367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A picture containing screenshot, hanging, white&#10;&#10;Description automatically generated">
            <a:extLst>
              <a:ext uri="{FF2B5EF4-FFF2-40B4-BE49-F238E27FC236}">
                <a16:creationId xmlns:a16="http://schemas.microsoft.com/office/drawing/2014/main" id="{1A505D92-F795-463A-A891-034E47839F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80626" y="4104164"/>
            <a:ext cx="3027558" cy="1256333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F7F119E-BE5C-4508-B2D9-A64AB3E297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737614"/>
              </p:ext>
            </p:extLst>
          </p:nvPr>
        </p:nvGraphicFramePr>
        <p:xfrm>
          <a:off x="7810086" y="4848541"/>
          <a:ext cx="1219200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6934793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9562824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98877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91706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5427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Rx=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77021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3.0E+0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72654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333.3E+0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66009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B4/B5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801051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47EF02A-C40C-42A0-8B82-8469369CF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483679"/>
              </p:ext>
            </p:extLst>
          </p:nvPr>
        </p:nvGraphicFramePr>
        <p:xfrm>
          <a:off x="3986353" y="5278656"/>
          <a:ext cx="16383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55553331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66002702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50533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06338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RT=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687.50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48032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RT=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(B1*B2)/(B1+B2)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5272832"/>
                  </a:ext>
                </a:extLst>
              </a:tr>
            </a:tbl>
          </a:graphicData>
        </a:graphic>
      </p:graphicFrame>
      <p:graphicFrame>
        <p:nvGraphicFramePr>
          <p:cNvPr id="15" name="Object 4">
            <a:extLst>
              <a:ext uri="{FF2B5EF4-FFF2-40B4-BE49-F238E27FC236}">
                <a16:creationId xmlns:a16="http://schemas.microsoft.com/office/drawing/2014/main" id="{87E8E9A9-D7D2-406E-A20F-CFF3CD5A15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033217"/>
              </p:ext>
            </p:extLst>
          </p:nvPr>
        </p:nvGraphicFramePr>
        <p:xfrm>
          <a:off x="9280592" y="5357308"/>
          <a:ext cx="1084161" cy="684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7" imgW="622030" imgH="393529" progId="Equation.3">
                  <p:embed/>
                </p:oleObj>
              </mc:Choice>
              <mc:Fallback>
                <p:oleObj name="Equation" r:id="rId7" imgW="622030" imgH="393529" progId="Equation.3">
                  <p:embed/>
                  <p:pic>
                    <p:nvPicPr>
                      <p:cNvPr id="25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0592" y="5357308"/>
                        <a:ext cx="1084161" cy="6840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C6186ACD-A447-42FB-A0A3-C563E95E8F9D}"/>
              </a:ext>
            </a:extLst>
          </p:cNvPr>
          <p:cNvSpPr txBox="1"/>
          <p:nvPr/>
        </p:nvSpPr>
        <p:spPr>
          <a:xfrm>
            <a:off x="7667625" y="6214851"/>
            <a:ext cx="280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Multiple equal value resistors</a:t>
            </a:r>
          </a:p>
        </p:txBody>
      </p:sp>
      <p:pic>
        <p:nvPicPr>
          <p:cNvPr id="18" name="Picture 17" descr="A screenshot of a cell phone&#10;&#10;Description automatically generated">
            <a:extLst>
              <a:ext uri="{FF2B5EF4-FFF2-40B4-BE49-F238E27FC236}">
                <a16:creationId xmlns:a16="http://schemas.microsoft.com/office/drawing/2014/main" id="{109DA53C-1409-496B-A1E5-674CEBEB71E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4200" y="4107075"/>
            <a:ext cx="3223314" cy="1254713"/>
          </a:xfrm>
          <a:prstGeom prst="rect">
            <a:avLst/>
          </a:prstGeom>
        </p:spPr>
      </p:pic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61CCC4C-32D0-46AF-B2CF-328B37BB7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212655"/>
              </p:ext>
            </p:extLst>
          </p:nvPr>
        </p:nvGraphicFramePr>
        <p:xfrm>
          <a:off x="771525" y="5278656"/>
          <a:ext cx="12192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5262694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3823856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83925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10822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4.7E+3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58693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599.8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455555"/>
                  </a:ext>
                </a:extLst>
              </a:tr>
            </a:tbl>
          </a:graphicData>
        </a:graphic>
      </p:graphicFrame>
      <p:graphicFrame>
        <p:nvGraphicFramePr>
          <p:cNvPr id="21" name="Object 2">
            <a:extLst>
              <a:ext uri="{FF2B5EF4-FFF2-40B4-BE49-F238E27FC236}">
                <a16:creationId xmlns:a16="http://schemas.microsoft.com/office/drawing/2014/main" id="{5BE9D580-F3EF-48EB-ABAD-E9D03031A3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110948"/>
              </p:ext>
            </p:extLst>
          </p:nvPr>
        </p:nvGraphicFramePr>
        <p:xfrm>
          <a:off x="2126231" y="5357308"/>
          <a:ext cx="1615406" cy="84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10" imgW="1193800" imgH="622300" progId="Equation.3">
                  <p:embed/>
                </p:oleObj>
              </mc:Choice>
              <mc:Fallback>
                <p:oleObj name="Equation" r:id="rId10" imgW="1193800" imgH="622300" progId="Equation.3">
                  <p:embed/>
                  <p:pic>
                    <p:nvPicPr>
                      <p:cNvPr id="266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6231" y="5357308"/>
                        <a:ext cx="1615406" cy="84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AB191CC4-B140-4C60-BF9C-EA87BAC11E56}"/>
              </a:ext>
            </a:extLst>
          </p:cNvPr>
          <p:cNvSpPr txBox="1"/>
          <p:nvPr/>
        </p:nvSpPr>
        <p:spPr>
          <a:xfrm>
            <a:off x="1293710" y="6295858"/>
            <a:ext cx="24479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Reciprocal method </a:t>
            </a:r>
          </a:p>
        </p:txBody>
      </p:sp>
    </p:spTree>
    <p:extLst>
      <p:ext uri="{BB962C8B-B14F-4D97-AF65-F5344CB8AC3E}">
        <p14:creationId xmlns:p14="http://schemas.microsoft.com/office/powerpoint/2010/main" val="281603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50AAB-A949-46C3-86B8-00EAAE203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9" y="27622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 #2</a:t>
            </a:r>
            <a:br>
              <a:rPr lang="en-US" dirty="0"/>
            </a:br>
            <a:r>
              <a:rPr lang="en-US" sz="2700" dirty="0"/>
              <a:t>By example calculate RT, IT, PT, and all the nodal voltages, branch currents and power dissipation of a resistor network.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58C9FCC-0C0D-4233-B0D1-859E24B8B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059" y="1779589"/>
            <a:ext cx="8596668" cy="3880773"/>
          </a:xfrm>
        </p:spPr>
        <p:txBody>
          <a:bodyPr/>
          <a:lstStyle/>
          <a:p>
            <a:r>
              <a:rPr lang="en-US" dirty="0"/>
              <a:t>To show RT, IT, and PT we will use this simple series parallel circuit with a 9 volt DC power source.</a:t>
            </a:r>
          </a:p>
          <a:p>
            <a:pPr lvl="1"/>
            <a:r>
              <a:rPr lang="en-US" dirty="0"/>
              <a:t>RT is solved by first calculating the resistance of R2 and R3 by using product over sum rule. Then take that and add R1 and R4 to the value of R23.</a:t>
            </a:r>
          </a:p>
          <a:p>
            <a:pPr lvl="1"/>
            <a:r>
              <a:rPr lang="en-US" dirty="0"/>
              <a:t>Current is found by I=V/R</a:t>
            </a:r>
          </a:p>
          <a:p>
            <a:pPr lvl="1"/>
            <a:r>
              <a:rPr lang="en-US" dirty="0"/>
              <a:t>As you can see the values calculated are verified in Multisim.</a:t>
            </a:r>
          </a:p>
        </p:txBody>
      </p:sp>
      <p:pic>
        <p:nvPicPr>
          <p:cNvPr id="4" name="Picture 3" descr="A picture containing hanging&#10;&#10;Description automatically generated">
            <a:extLst>
              <a:ext uri="{FF2B5EF4-FFF2-40B4-BE49-F238E27FC236}">
                <a16:creationId xmlns:a16="http://schemas.microsoft.com/office/drawing/2014/main" id="{5456FE0D-BDE8-4B6D-9881-09080330F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2444" y="3890990"/>
            <a:ext cx="3076657" cy="2616027"/>
          </a:xfrm>
          <a:prstGeom prst="rect">
            <a:avLst/>
          </a:prstGeom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A1B08DB8-8DDC-43C0-B4EB-9C4ED204A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0528" y="3890990"/>
            <a:ext cx="3896040" cy="2616027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90201F6-1DA7-4AA2-8164-C5C8CC2A3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494067"/>
              </p:ext>
            </p:extLst>
          </p:nvPr>
        </p:nvGraphicFramePr>
        <p:xfrm>
          <a:off x="1072923" y="4371701"/>
          <a:ext cx="2663054" cy="1707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609">
                  <a:extLst>
                    <a:ext uri="{9D8B030D-6E8A-4147-A177-3AD203B41FA5}">
                      <a16:colId xmlns:a16="http://schemas.microsoft.com/office/drawing/2014/main" val="2376936072"/>
                    </a:ext>
                  </a:extLst>
                </a:gridCol>
                <a:gridCol w="390710">
                  <a:extLst>
                    <a:ext uri="{9D8B030D-6E8A-4147-A177-3AD203B41FA5}">
                      <a16:colId xmlns:a16="http://schemas.microsoft.com/office/drawing/2014/main" val="1898377678"/>
                    </a:ext>
                  </a:extLst>
                </a:gridCol>
                <a:gridCol w="601693">
                  <a:extLst>
                    <a:ext uri="{9D8B030D-6E8A-4147-A177-3AD203B41FA5}">
                      <a16:colId xmlns:a16="http://schemas.microsoft.com/office/drawing/2014/main" val="4004922827"/>
                    </a:ext>
                  </a:extLst>
                </a:gridCol>
                <a:gridCol w="1344042">
                  <a:extLst>
                    <a:ext uri="{9D8B030D-6E8A-4147-A177-3AD203B41FA5}">
                      <a16:colId xmlns:a16="http://schemas.microsoft.com/office/drawing/2014/main" val="2425900843"/>
                    </a:ext>
                  </a:extLst>
                </a:gridCol>
              </a:tblGrid>
              <a:tr h="18389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8776416"/>
                  </a:ext>
                </a:extLst>
              </a:tr>
              <a:tr h="1838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6564516"/>
                  </a:ext>
                </a:extLst>
              </a:tr>
              <a:tr h="1838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7308167"/>
                  </a:ext>
                </a:extLst>
              </a:tr>
              <a:tr h="17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1138575"/>
                  </a:ext>
                </a:extLst>
              </a:tr>
              <a:tr h="1838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3250446"/>
                  </a:ext>
                </a:extLst>
              </a:tr>
              <a:tr h="1838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R4=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3.3E+3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4852363"/>
                  </a:ext>
                </a:extLst>
              </a:tr>
              <a:tr h="2193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909.1E+0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(B3*B4)/(B3+B4)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6887117"/>
                  </a:ext>
                </a:extLst>
              </a:tr>
              <a:tr h="2073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RT=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6.4E+3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SUM(B6+B5+B2)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6517142"/>
                  </a:ext>
                </a:extLst>
              </a:tr>
              <a:tr h="1838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IT=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1.4E-3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B1/B7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934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045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34A60-B971-4A04-A4CB-27C723982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#2</a:t>
            </a:r>
            <a:br>
              <a:rPr lang="en-US" dirty="0"/>
            </a:br>
            <a:r>
              <a:rPr lang="en-US" sz="2400" dirty="0"/>
              <a:t>By example calculate RT, IT, PT, and all the nodal voltages, branch currents and power dissipation of a resistor network.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72029-DD45-4F8E-85EB-7C041DB1E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33601"/>
            <a:ext cx="3589866" cy="3907762"/>
          </a:xfrm>
        </p:spPr>
        <p:txBody>
          <a:bodyPr/>
          <a:lstStyle/>
          <a:p>
            <a:r>
              <a:rPr lang="en-US" dirty="0"/>
              <a:t>Total power can be calculated three different ways</a:t>
            </a:r>
          </a:p>
          <a:p>
            <a:endParaRPr lang="en-US" dirty="0"/>
          </a:p>
          <a:p>
            <a:r>
              <a:rPr lang="en-US" dirty="0"/>
              <a:t>We find that the total power is equal to 12.6E-3 watts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Object 0">
            <a:extLst>
              <a:ext uri="{FF2B5EF4-FFF2-40B4-BE49-F238E27FC236}">
                <a16:creationId xmlns:a16="http://schemas.microsoft.com/office/drawing/2014/main" id="{D597F6DC-69F6-46E9-970C-0815BEE583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036445"/>
              </p:ext>
            </p:extLst>
          </p:nvPr>
        </p:nvGraphicFramePr>
        <p:xfrm>
          <a:off x="771207" y="2880393"/>
          <a:ext cx="2990895" cy="548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3" imgW="2286000" imgH="419040" progId="Equation.3">
                  <p:embed/>
                </p:oleObj>
              </mc:Choice>
              <mc:Fallback>
                <p:oleObj name="Equation" r:id="rId3" imgW="2286000" imgH="419040" progId="Equation.3">
                  <p:embed/>
                  <p:pic>
                    <p:nvPicPr>
                      <p:cNvPr id="4098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207" y="2880393"/>
                        <a:ext cx="2990895" cy="5486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91126C-3D9A-46AB-A8CA-A02B46535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087686"/>
              </p:ext>
            </p:extLst>
          </p:nvPr>
        </p:nvGraphicFramePr>
        <p:xfrm>
          <a:off x="912465" y="4175792"/>
          <a:ext cx="2473235" cy="2317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772">
                  <a:extLst>
                    <a:ext uri="{9D8B030D-6E8A-4147-A177-3AD203B41FA5}">
                      <a16:colId xmlns:a16="http://schemas.microsoft.com/office/drawing/2014/main" val="1437944155"/>
                    </a:ext>
                  </a:extLst>
                </a:gridCol>
                <a:gridCol w="364157">
                  <a:extLst>
                    <a:ext uri="{9D8B030D-6E8A-4147-A177-3AD203B41FA5}">
                      <a16:colId xmlns:a16="http://schemas.microsoft.com/office/drawing/2014/main" val="4043290069"/>
                    </a:ext>
                  </a:extLst>
                </a:gridCol>
                <a:gridCol w="633824">
                  <a:extLst>
                    <a:ext uri="{9D8B030D-6E8A-4147-A177-3AD203B41FA5}">
                      <a16:colId xmlns:a16="http://schemas.microsoft.com/office/drawing/2014/main" val="900450667"/>
                    </a:ext>
                  </a:extLst>
                </a:gridCol>
                <a:gridCol w="1232482">
                  <a:extLst>
                    <a:ext uri="{9D8B030D-6E8A-4147-A177-3AD203B41FA5}">
                      <a16:colId xmlns:a16="http://schemas.microsoft.com/office/drawing/2014/main" val="1157382194"/>
                    </a:ext>
                  </a:extLst>
                </a:gridCol>
              </a:tblGrid>
              <a:tr h="221878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99939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V=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86868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R1=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2.2E+3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000848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10.0E+3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982805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1.0E+3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04405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R4=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3.3E+3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68294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R23=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909.1E+0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(B3*B4)/(B3+B4)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61122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6.4E+3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SUM(B6+B5+B2)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72207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1.4E-3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B1/B7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039584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12.6E-3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B8*B1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5318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12.6E-3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(B8^2)*B7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866807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PT=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12.6E-3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(B1^2)/B7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2152362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4348C91-E3F5-45F6-B972-44EEB6C89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197709"/>
              </p:ext>
            </p:extLst>
          </p:nvPr>
        </p:nvGraphicFramePr>
        <p:xfrm>
          <a:off x="4641669" y="4087482"/>
          <a:ext cx="2438400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09847851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4991461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5304271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062449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78490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10305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2425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R4=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3.3E+3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920604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909.1E+0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(B3*B4)/(B3+B4)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029751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6.4E+3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SUM(B6+B5+B2)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934600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1.4E-3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B1/B7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398775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12.6E-3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B8*B1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596647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12.6E-3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(B8^2)*B7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63661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12.6E-3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(B1^2)/B7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791924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3.1E+0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B8*B2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11373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VA=V-V1=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5.91E+0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B1-B12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978691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VB=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4.63E+0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B8*B5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2312563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16D527-855E-492B-A7FB-13D9CFCC3BC2}"/>
              </a:ext>
            </a:extLst>
          </p:cNvPr>
          <p:cNvSpPr txBox="1"/>
          <p:nvPr/>
        </p:nvSpPr>
        <p:spPr>
          <a:xfrm>
            <a:off x="4371703" y="2133601"/>
            <a:ext cx="3370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E1C39E1-2DC5-40CC-8B75-AC1A0D379E3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71702" y="2059578"/>
                <a:ext cx="5320937" cy="189411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The nodal voltage can be calculated by finding the voltage drop by using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𝐼𝑡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then take that and subtract that from supplied voltage </a:t>
                </a:r>
              </a:p>
              <a:p>
                <a:r>
                  <a:rPr lang="en-US" dirty="0"/>
                  <a:t>We find VA to 5.91 volts and VB to be 4.63 Volts</a:t>
                </a:r>
              </a:p>
              <a:p>
                <a:r>
                  <a:rPr lang="en-US" dirty="0"/>
                  <a:t>Looking at the simulation in Multisim those calculations are verified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marL="457200" lvl="1" indent="0">
                  <a:buFont typeface="Wingdings 3" charset="2"/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E1C39E1-2DC5-40CC-8B75-AC1A0D379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702" y="2059578"/>
                <a:ext cx="5320937" cy="1894113"/>
              </a:xfrm>
              <a:prstGeom prst="rect">
                <a:avLst/>
              </a:prstGeom>
              <a:blipFill>
                <a:blip r:embed="rId5"/>
                <a:stretch>
                  <a:fillRect t="-2894" r="-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8CCAAE12-D42E-43F9-A3B2-EAEF07113F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37564" y="3794565"/>
            <a:ext cx="4119154" cy="295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782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C0C6F-1DBF-4DD5-A4DF-FC66B4687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#2</a:t>
            </a:r>
            <a:br>
              <a:rPr lang="en-US" dirty="0"/>
            </a:br>
            <a:r>
              <a:rPr lang="en-US" sz="2700" dirty="0"/>
              <a:t>By example calculate RT, IT, PT, and all the nodal voltages, branch currents and power dissipation of a resistor network.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87D3BA-66DA-4498-8208-B929CE9A02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0926" y="1930401"/>
                <a:ext cx="8943076" cy="4110962"/>
              </a:xfrm>
            </p:spPr>
            <p:txBody>
              <a:bodyPr/>
              <a:lstStyle/>
              <a:p>
                <a:r>
                  <a:rPr lang="en-US" dirty="0"/>
                  <a:t>Before we can find the power dissipation of each resistor we have to figure out the currents of each branch</a:t>
                </a:r>
              </a:p>
              <a:p>
                <a:pPr lvl="1"/>
                <a:r>
                  <a:rPr lang="en-US" dirty="0"/>
                  <a:t>To do this we use the current divider rule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𝐼𝑥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𝑅𝑡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𝑅𝑡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𝐼𝑡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As we can see from simulation in Multisim the</a:t>
                </a:r>
              </a:p>
              <a:p>
                <a:pPr marL="457200" lvl="1" indent="0">
                  <a:buNone/>
                </a:pPr>
                <a:r>
                  <a:rPr lang="en-US" dirty="0"/>
                  <a:t>    Calculations match 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87D3BA-66DA-4498-8208-B929CE9A02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0926" y="1930401"/>
                <a:ext cx="8943076" cy="4110962"/>
              </a:xfrm>
              <a:blipFill>
                <a:blip r:embed="rId2"/>
                <a:stretch>
                  <a:fillRect l="-136" t="-1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2F38535-684D-46B9-9338-7241BED81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627168"/>
              </p:ext>
            </p:extLst>
          </p:nvPr>
        </p:nvGraphicFramePr>
        <p:xfrm>
          <a:off x="6096000" y="2638697"/>
          <a:ext cx="2995749" cy="3810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807">
                  <a:extLst>
                    <a:ext uri="{9D8B030D-6E8A-4147-A177-3AD203B41FA5}">
                      <a16:colId xmlns:a16="http://schemas.microsoft.com/office/drawing/2014/main" val="2134703931"/>
                    </a:ext>
                  </a:extLst>
                </a:gridCol>
                <a:gridCol w="624979">
                  <a:extLst>
                    <a:ext uri="{9D8B030D-6E8A-4147-A177-3AD203B41FA5}">
                      <a16:colId xmlns:a16="http://schemas.microsoft.com/office/drawing/2014/main" val="3281430481"/>
                    </a:ext>
                  </a:extLst>
                </a:gridCol>
                <a:gridCol w="683240">
                  <a:extLst>
                    <a:ext uri="{9D8B030D-6E8A-4147-A177-3AD203B41FA5}">
                      <a16:colId xmlns:a16="http://schemas.microsoft.com/office/drawing/2014/main" val="211103221"/>
                    </a:ext>
                  </a:extLst>
                </a:gridCol>
                <a:gridCol w="1357723">
                  <a:extLst>
                    <a:ext uri="{9D8B030D-6E8A-4147-A177-3AD203B41FA5}">
                      <a16:colId xmlns:a16="http://schemas.microsoft.com/office/drawing/2014/main" val="2731471225"/>
                    </a:ext>
                  </a:extLst>
                </a:gridCol>
              </a:tblGrid>
              <a:tr h="192322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15790223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V=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02293600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R1=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2.2E+3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56888575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10.0E+3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5318184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1.0E+3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8178319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R4=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3.3E+3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7242386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R23=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909.1E+0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(B3*B4)/(B3+B4)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71614397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6.4E+3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SUM(B6+B5+B2)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21375054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1.4E-3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B1/B7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5552884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12.6E-3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B8*B1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6742866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12.6E-3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(B8^2)*B7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71025303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12.6E-3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(B1^2)/B7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0543587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V1=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3.1E+0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B8*B2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65771031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VA=V-V1=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5.91E+0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B1-B12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79536257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VB=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4.63E+0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B8*B5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2348689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I1=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1.4E-3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B1/B7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7492444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I2=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127.7E-6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(B8*B4)/(B3+B4)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1468885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I3=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1.28E-3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(B8*B3)/(B3+B4)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49160734"/>
                  </a:ext>
                </a:extLst>
              </a:tr>
              <a:tr h="201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I4=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1.4E-3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B1/B7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8952202"/>
                  </a:ext>
                </a:extLst>
              </a:tr>
            </a:tbl>
          </a:graphicData>
        </a:graphic>
      </p:graphicFrame>
      <p:pic>
        <p:nvPicPr>
          <p:cNvPr id="6" name="Picture 5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04BE644E-7D25-4E76-B31A-37EEAD4CC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6489" y="4127863"/>
            <a:ext cx="3546334" cy="300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1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06C7E-C604-4AB5-BD6F-EA00363C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#2</a:t>
            </a:r>
            <a:br>
              <a:rPr lang="en-US" dirty="0"/>
            </a:br>
            <a:r>
              <a:rPr lang="en-US" sz="2700" dirty="0"/>
              <a:t>By example calculate RT, IT, PT, and all the nodal voltages, branch currents and power dissipation of a resistor network.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9AD36-8704-45A6-A705-673ADF851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that we know the branch currents we can figure out the power dissipation of the resistor network</a:t>
            </a:r>
          </a:p>
          <a:p>
            <a:pPr lvl="1"/>
            <a:r>
              <a:rPr lang="en-US" dirty="0"/>
              <a:t>Use Px=Ix</a:t>
            </a:r>
            <a:r>
              <a:rPr lang="en-US" baseline="30000" dirty="0"/>
              <a:t>2 </a:t>
            </a:r>
            <a:r>
              <a:rPr lang="en-US" dirty="0"/>
              <a:t>* Rx</a:t>
            </a:r>
          </a:p>
          <a:p>
            <a:r>
              <a:rPr lang="en-US" dirty="0"/>
              <a:t>The calculations match</a:t>
            </a:r>
          </a:p>
          <a:p>
            <a:pPr marL="0" indent="0">
              <a:buNone/>
            </a:pPr>
            <a:r>
              <a:rPr lang="en-US" dirty="0"/>
              <a:t>     the simulation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16B5F96-21EB-4C89-9F6F-436187F00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14826"/>
              </p:ext>
            </p:extLst>
          </p:nvPr>
        </p:nvGraphicFramePr>
        <p:xfrm>
          <a:off x="8307977" y="2272937"/>
          <a:ext cx="2682239" cy="44311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634">
                  <a:extLst>
                    <a:ext uri="{9D8B030D-6E8A-4147-A177-3AD203B41FA5}">
                      <a16:colId xmlns:a16="http://schemas.microsoft.com/office/drawing/2014/main" val="283888406"/>
                    </a:ext>
                  </a:extLst>
                </a:gridCol>
                <a:gridCol w="733262">
                  <a:extLst>
                    <a:ext uri="{9D8B030D-6E8A-4147-A177-3AD203B41FA5}">
                      <a16:colId xmlns:a16="http://schemas.microsoft.com/office/drawing/2014/main" val="635382189"/>
                    </a:ext>
                  </a:extLst>
                </a:gridCol>
                <a:gridCol w="536448">
                  <a:extLst>
                    <a:ext uri="{9D8B030D-6E8A-4147-A177-3AD203B41FA5}">
                      <a16:colId xmlns:a16="http://schemas.microsoft.com/office/drawing/2014/main" val="2162436280"/>
                    </a:ext>
                  </a:extLst>
                </a:gridCol>
                <a:gridCol w="1072895">
                  <a:extLst>
                    <a:ext uri="{9D8B030D-6E8A-4147-A177-3AD203B41FA5}">
                      <a16:colId xmlns:a16="http://schemas.microsoft.com/office/drawing/2014/main" val="4162869971"/>
                    </a:ext>
                  </a:extLst>
                </a:gridCol>
              </a:tblGrid>
              <a:tr h="192659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07404484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V=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150235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R1=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2.2E+3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217793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R2=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10.0E+3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31910445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R3=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1.0E+3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22294776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R4=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3.3E+3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5633740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R23=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909.1E+0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(B3*B4)/(B3+B4)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66106219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RT=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6.4E+3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SUM(B6+B5+B2)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5972867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IT=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1.4E-3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B1/B7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6213794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PT=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12.6E-3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B8*B1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79830652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PT=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12.6E-3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(B8^2)*B7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81206934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PT=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12.6E-3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(B1^2)/B7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1940249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V1=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3.1E+0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B8*B2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3790046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VA=V-V1=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5.91E+0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B1-B12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69610759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VB=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4.63E+0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B8*B5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92710469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I1=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1.4E-3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B1/B7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89138606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I2=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127.7E-6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(B8*B4)/(B3+B4)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91610532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I3=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1.28E-3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(B8*B3)/(B3+B4)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46663856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I4=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1.4E-3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B1/B7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06768344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P1=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4.3E-3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B15^2*B2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8744045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P2=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163.0E-6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B16^2*B3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8954079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P3=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1.63E-3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B17^2*B4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98024927"/>
                  </a:ext>
                </a:extLst>
              </a:tr>
              <a:tr h="192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P4=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6.5E-3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B18^2*B5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2426793"/>
                  </a:ext>
                </a:extLst>
              </a:tr>
            </a:tbl>
          </a:graphicData>
        </a:graphic>
      </p:graphicFrame>
      <p:pic>
        <p:nvPicPr>
          <p:cNvPr id="6" name="Picture 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CE5844AA-73D6-4B05-9CA5-F138CDF5B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0217" y="3248092"/>
            <a:ext cx="4143953" cy="312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99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11FD7-9C7A-4529-A90A-905CFE4C1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9575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Question #3</a:t>
            </a:r>
            <a:br>
              <a:rPr lang="en-US" dirty="0"/>
            </a:br>
            <a:r>
              <a:rPr lang="en-US" sz="2200" dirty="0"/>
              <a:t>By example calculate the Thevenin Resistance and Voltage of a resistor network.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6759C-6ED4-4399-960A-2B66992B5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The goal of this theorem is to find an equivalent circuit that isn’t as complex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This theorem uses two basic steps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Step 1 remove the load resistor and determine the voltage that would appear across the load terminals. This will be called V</a:t>
            </a:r>
            <a:r>
              <a:rPr lang="en-US" altLang="en-US" baseline="-25000" dirty="0"/>
              <a:t>TH</a:t>
            </a:r>
            <a:r>
              <a:rPr lang="en-US" altLang="en-US" dirty="0"/>
              <a:t> in the next slide it is R5 that we remove to be V</a:t>
            </a:r>
            <a:r>
              <a:rPr lang="en-US" altLang="en-US" baseline="-25000" dirty="0"/>
              <a:t>TH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Step 2 short the source then looking back towards the source (battery) determine the total resistance. This will be called R</a:t>
            </a:r>
            <a:r>
              <a:rPr lang="en-US" altLang="en-US" baseline="-25000" dirty="0"/>
              <a:t>TH</a:t>
            </a:r>
            <a:r>
              <a:rPr lang="en-US" altLang="en-US" dirty="0"/>
              <a:t> this is the circuit on next slide that is in the lower left corner</a:t>
            </a:r>
            <a:endParaRPr lang="en-US" altLang="en-US" baseline="-25000" dirty="0"/>
          </a:p>
          <a:p>
            <a:pPr>
              <a:lnSpc>
                <a:spcPct val="90000"/>
              </a:lnSpc>
            </a:pPr>
            <a:r>
              <a:rPr lang="en-US" altLang="en-US" dirty="0"/>
              <a:t>Combine the R</a:t>
            </a:r>
            <a:r>
              <a:rPr lang="en-US" altLang="en-US" baseline="-25000" dirty="0"/>
              <a:t>TH</a:t>
            </a:r>
            <a:r>
              <a:rPr lang="en-US" altLang="en-US" dirty="0"/>
              <a:t> and V</a:t>
            </a:r>
            <a:r>
              <a:rPr lang="en-US" altLang="en-US" baseline="-25000" dirty="0"/>
              <a:t>TH</a:t>
            </a:r>
            <a:r>
              <a:rPr lang="en-US" altLang="en-US" dirty="0"/>
              <a:t> together and the resulting circuit is the equivalent Thevenin circuit. On next slide in the lower right corner.</a:t>
            </a:r>
          </a:p>
          <a:p>
            <a:r>
              <a:rPr lang="en-US" dirty="0"/>
              <a:t>You can see on the next slide the step by step process through the circuits going left to right starting at the top. </a:t>
            </a:r>
          </a:p>
          <a:p>
            <a:r>
              <a:rPr lang="en-US" dirty="0"/>
              <a:t>We see that our load resistor was actually R5 in the upper left circuit and we remove that one to continue figuring out the equivalent circuit.</a:t>
            </a:r>
          </a:p>
        </p:txBody>
      </p:sp>
    </p:spTree>
    <p:extLst>
      <p:ext uri="{BB962C8B-B14F-4D97-AF65-F5344CB8AC3E}">
        <p14:creationId xmlns:p14="http://schemas.microsoft.com/office/powerpoint/2010/main" val="41564347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3283</TotalTime>
  <Words>1734</Words>
  <Application>Microsoft Office PowerPoint</Application>
  <PresentationFormat>Widescreen</PresentationFormat>
  <Paragraphs>511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 Math</vt:lpstr>
      <vt:lpstr>Trebuchet MS</vt:lpstr>
      <vt:lpstr>Wingdings 3</vt:lpstr>
      <vt:lpstr>Facet</vt:lpstr>
      <vt:lpstr>Equation</vt:lpstr>
      <vt:lpstr>7 Deadly Questions </vt:lpstr>
      <vt:lpstr>The Questions</vt:lpstr>
      <vt:lpstr>Question #1 Multiple resistors combined in series and parallel </vt:lpstr>
      <vt:lpstr>Question #1 Multiple resistors combined in series and parallel</vt:lpstr>
      <vt:lpstr>Question #2 By example calculate RT, IT, PT, and all the nodal voltages, branch currents and power dissipation of a resistor network.</vt:lpstr>
      <vt:lpstr>Question #2 By example calculate RT, IT, PT, and all the nodal voltages, branch currents and power dissipation of a resistor network.</vt:lpstr>
      <vt:lpstr>Question #2 By example calculate RT, IT, PT, and all the nodal voltages, branch currents and power dissipation of a resistor network.</vt:lpstr>
      <vt:lpstr>Question #2 By example calculate RT, IT, PT, and all the nodal voltages, branch currents and power dissipation of a resistor network.</vt:lpstr>
      <vt:lpstr>Question #3 By example calculate the Thevenin Resistance and Voltage of a resistor network. </vt:lpstr>
      <vt:lpstr>Question #3 By example calculate the Thevenin Resistance and Voltage of a resistor network.  </vt:lpstr>
      <vt:lpstr>Question #4 Multiple capacitors combine in series and parallel.   </vt:lpstr>
      <vt:lpstr>Question #4 Multiple capacitors combine in series and parallel.</vt:lpstr>
      <vt:lpstr>Question #5 Multiple inductors  combine in series and parallel. </vt:lpstr>
      <vt:lpstr>Question #5 Multiple inductors  combine in series and parallel.</vt:lpstr>
      <vt:lpstr>Question #6 Using a simple RC circuit determine </vt:lpstr>
      <vt:lpstr>Question #6 Using a simple RC circuit determine</vt:lpstr>
      <vt:lpstr>Question #7 Using a simple RL circuit determine</vt:lpstr>
      <vt:lpstr>Question #7 Using a simple RL circuit determine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Deadly Questions</dc:title>
  <dc:creator>James Zartman</dc:creator>
  <cp:lastModifiedBy>James Zartman</cp:lastModifiedBy>
  <cp:revision>32</cp:revision>
  <dcterms:created xsi:type="dcterms:W3CDTF">2019-12-16T00:55:30Z</dcterms:created>
  <dcterms:modified xsi:type="dcterms:W3CDTF">2019-12-20T08:20:51Z</dcterms:modified>
</cp:coreProperties>
</file>